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2" r:id="rId1"/>
  </p:sldMasterIdLst>
  <p:notesMasterIdLst>
    <p:notesMasterId r:id="rId63"/>
  </p:notesMasterIdLst>
  <p:sldIdLst>
    <p:sldId id="256" r:id="rId2"/>
    <p:sldId id="33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7" r:id="rId12"/>
    <p:sldId id="288" r:id="rId13"/>
    <p:sldId id="293" r:id="rId14"/>
    <p:sldId id="265" r:id="rId15"/>
    <p:sldId id="283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84" r:id="rId29"/>
    <p:sldId id="278" r:id="rId30"/>
    <p:sldId id="285" r:id="rId31"/>
    <p:sldId id="279" r:id="rId32"/>
    <p:sldId id="280" r:id="rId33"/>
    <p:sldId id="282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28" r:id="rId57"/>
    <p:sldId id="320" r:id="rId58"/>
    <p:sldId id="321" r:id="rId59"/>
    <p:sldId id="329" r:id="rId60"/>
    <p:sldId id="323" r:id="rId61"/>
    <p:sldId id="324" r:id="rId6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1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8218" autoAdjust="0"/>
  </p:normalViewPr>
  <p:slideViewPr>
    <p:cSldViewPr>
      <p:cViewPr varScale="1">
        <p:scale>
          <a:sx n="68" d="100"/>
          <a:sy n="68" d="100"/>
        </p:scale>
        <p:origin x="-1590" y="-96"/>
      </p:cViewPr>
      <p:guideLst>
        <p:guide orient="horz" pos="2160"/>
        <p:guide pos="2880"/>
        <p:guide pos="1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35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FC63B-FF7D-4624-B3AA-4B29DF73EC5A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1BC6E-C14E-4AEF-9FBF-171B3384B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409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23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15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239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85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492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251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090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783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366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062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821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754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75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688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226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405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322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7599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450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052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412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142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937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412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850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850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dirty="0" smtClean="0"/>
              <a:t>마스터 부제목 스타일 편집</a:t>
            </a:r>
            <a:endParaRPr kumimoji="0" lang="en-US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eveloper.android.com/about/versions/oreo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source=images&amp;cd=&amp;cad=rja&amp;uact=8&amp;docid=Sst5uT3zwRPOkM&amp;tbnid=eSvxpPUVS8I3WM:&amp;ved=0CAUQjRw&amp;url=http://habrahabr.ru/post/201346/&amp;ei=S4XEU7OzNdWE8gW0lYLoBQ&amp;bvm=bv.70810081,d.dGc&amp;psig=AFQjCNGESkulVGc1pv95Nbx44uZyR9wJtg&amp;ust=140547450509593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4.jpe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5.jpe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4038600"/>
            <a:ext cx="8515672" cy="1828800"/>
          </a:xfrm>
        </p:spPr>
        <p:txBody>
          <a:bodyPr/>
          <a:lstStyle/>
          <a:p>
            <a:r>
              <a:rPr lang="ko-KR" altLang="en-US" dirty="0" smtClean="0"/>
              <a:t>그림으로 쉽게 설명하는 안드로이드 프로그래밍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오레오</a:t>
            </a:r>
            <a:r>
              <a:rPr lang="ko-KR" altLang="en-US" dirty="0" smtClean="0"/>
              <a:t> 버전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72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버전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59" y="1400939"/>
            <a:ext cx="6109682" cy="50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8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버전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980728"/>
            <a:ext cx="5886987" cy="557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2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안드로이드 </a:t>
            </a:r>
            <a:r>
              <a:rPr lang="en-US" altLang="ko-KR" dirty="0" smtClean="0"/>
              <a:t>8.0 (</a:t>
            </a:r>
            <a:r>
              <a:rPr lang="ko-KR" altLang="en-US" dirty="0" err="1" smtClean="0"/>
              <a:t>오레오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039472" cy="4495800"/>
          </a:xfrm>
        </p:spPr>
        <p:txBody>
          <a:bodyPr/>
          <a:lstStyle/>
          <a:p>
            <a:r>
              <a:rPr lang="en-US" altLang="ko-KR" dirty="0" smtClean="0">
                <a:hlinkClick r:id="rId2"/>
              </a:rPr>
              <a:t>Android </a:t>
            </a:r>
            <a:r>
              <a:rPr lang="en-US" altLang="ko-KR" dirty="0">
                <a:hlinkClick r:id="rId2"/>
              </a:rPr>
              <a:t>8.0 Oreo</a:t>
            </a:r>
          </a:p>
          <a:p>
            <a:r>
              <a:rPr lang="ko-KR" altLang="en-US" dirty="0" err="1" smtClean="0"/>
              <a:t>오레오는</a:t>
            </a:r>
            <a:r>
              <a:rPr lang="ko-KR" altLang="en-US" dirty="0" smtClean="0"/>
              <a:t> 과자의 </a:t>
            </a:r>
            <a:r>
              <a:rPr lang="ko-KR" altLang="en-US" dirty="0"/>
              <a:t>일종이다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2758567"/>
            <a:ext cx="2164862" cy="3323828"/>
          </a:xfrm>
          <a:prstGeom prst="rect">
            <a:avLst/>
          </a:prstGeom>
        </p:spPr>
      </p:pic>
      <p:pic>
        <p:nvPicPr>
          <p:cNvPr id="2050" name="Picture 2" descr="Android 8.0의 길게 누름 알림 메뉴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12160" y="1219200"/>
            <a:ext cx="2571059" cy="502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33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안드로이드 </a:t>
            </a:r>
            <a:r>
              <a:rPr lang="en-US" altLang="ko-KR" dirty="0" smtClean="0"/>
              <a:t>8.0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알림 채널</a:t>
            </a:r>
            <a:r>
              <a:rPr lang="en-US" altLang="ko-KR" dirty="0"/>
              <a:t>: </a:t>
            </a:r>
            <a:r>
              <a:rPr lang="ko-KR" altLang="en-US" dirty="0"/>
              <a:t> 알림 채널은 개발자가 표시하고자 하는 각 유형의 알림에 대해 사용자 맞춤형 채널을 생성합니다</a:t>
            </a:r>
            <a:r>
              <a:rPr lang="en-US" altLang="ko-KR" dirty="0"/>
              <a:t>. </a:t>
            </a:r>
            <a:endParaRPr lang="en-US" altLang="ko-KR" dirty="0" smtClean="0"/>
          </a:p>
          <a:p>
            <a:r>
              <a:rPr lang="ko-KR" altLang="en-US" dirty="0" smtClean="0"/>
              <a:t>알림 </a:t>
            </a:r>
            <a:r>
              <a:rPr lang="ko-KR" altLang="en-US" dirty="0"/>
              <a:t>배지</a:t>
            </a:r>
            <a:r>
              <a:rPr lang="en-US" altLang="ko-KR" dirty="0"/>
              <a:t>: Android 8.0</a:t>
            </a:r>
            <a:r>
              <a:rPr lang="ko-KR" altLang="en-US" dirty="0"/>
              <a:t>에서는 알림 배지를 앱 </a:t>
            </a:r>
            <a:r>
              <a:rPr lang="ko-KR" altLang="en-US" dirty="0" err="1"/>
              <a:t>런처</a:t>
            </a:r>
            <a:r>
              <a:rPr lang="ko-KR" altLang="en-US" dirty="0"/>
              <a:t> 아이콘에 표시하도록 지원합니다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다시 </a:t>
            </a:r>
            <a:r>
              <a:rPr lang="ko-KR" altLang="en-US" dirty="0"/>
              <a:t>알림</a:t>
            </a:r>
            <a:r>
              <a:rPr lang="en-US" altLang="ko-KR" dirty="0"/>
              <a:t>: </a:t>
            </a:r>
            <a:r>
              <a:rPr lang="ko-KR" altLang="en-US" dirty="0"/>
              <a:t>사용자가 알림이 나중에 나타나도록 다시 알림을 설정할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알림 제한 시간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8222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941" y="4286592"/>
            <a:ext cx="3643414" cy="25553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안드로이드의</a:t>
            </a:r>
            <a:r>
              <a:rPr lang="ko-KR" altLang="en-US" dirty="0" smtClean="0"/>
              <a:t> 특징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fontAlgn="base"/>
            <a:r>
              <a:rPr lang="ko-KR" altLang="en-US" b="1" dirty="0" smtClean="0"/>
              <a:t>재사용이 가능한 애플리케이션 </a:t>
            </a:r>
            <a:r>
              <a:rPr lang="ko-KR" altLang="en-US" b="1" dirty="0"/>
              <a:t>프레임워크</a:t>
            </a:r>
            <a:r>
              <a:rPr lang="en-US" altLang="ko-KR" b="1" dirty="0"/>
              <a:t>(Application framework)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fontAlgn="base"/>
            <a:r>
              <a:rPr lang="ko-KR" altLang="en-US" b="1" dirty="0" smtClean="0"/>
              <a:t>최적화된 </a:t>
            </a:r>
            <a:r>
              <a:rPr lang="ko-KR" altLang="en-US" b="1" dirty="0" err="1" smtClean="0"/>
              <a:t>달빅</a:t>
            </a:r>
            <a:r>
              <a:rPr lang="ko-KR" altLang="en-US" b="1" dirty="0" smtClean="0"/>
              <a:t> </a:t>
            </a:r>
            <a:r>
              <a:rPr lang="ko-KR" altLang="en-US" b="1" dirty="0"/>
              <a:t>가상 머신</a:t>
            </a:r>
            <a:r>
              <a:rPr lang="en-US" altLang="ko-KR" b="1" dirty="0"/>
              <a:t>(</a:t>
            </a:r>
            <a:r>
              <a:rPr lang="en-US" altLang="ko-KR" b="1" dirty="0" err="1"/>
              <a:t>Dalvik</a:t>
            </a:r>
            <a:r>
              <a:rPr lang="en-US" altLang="ko-KR" b="1" dirty="0"/>
              <a:t> virtual machine</a:t>
            </a:r>
            <a:r>
              <a:rPr lang="en-US" altLang="ko-KR" b="1" dirty="0" smtClean="0"/>
              <a:t>)</a:t>
            </a:r>
            <a:endParaRPr lang="ko-KR" altLang="en-US" dirty="0"/>
          </a:p>
          <a:p>
            <a:pPr fontAlgn="base"/>
            <a:r>
              <a:rPr lang="en-US" altLang="ko-KR" b="1" dirty="0" err="1" smtClean="0"/>
              <a:t>WebKit</a:t>
            </a:r>
            <a:r>
              <a:rPr lang="ko-KR" altLang="en-US" b="1" dirty="0" smtClean="0"/>
              <a:t> 기반의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내장된 </a:t>
            </a:r>
            <a:r>
              <a:rPr lang="ko-KR" altLang="en-US" b="1" dirty="0" err="1"/>
              <a:t>웹브라우저</a:t>
            </a:r>
            <a:r>
              <a:rPr lang="en-US" altLang="ko-KR" b="1" dirty="0"/>
              <a:t>(Integrated browser</a:t>
            </a:r>
            <a:r>
              <a:rPr lang="en-US" altLang="ko-KR" b="1" dirty="0" smtClean="0"/>
              <a:t>)</a:t>
            </a:r>
            <a:endParaRPr lang="ko-KR" altLang="en-US" dirty="0"/>
          </a:p>
          <a:p>
            <a:pPr fontAlgn="base"/>
            <a:r>
              <a:rPr lang="en-US" altLang="ko-KR" b="1" dirty="0" smtClean="0"/>
              <a:t>OpenGL 2.0 </a:t>
            </a:r>
            <a:r>
              <a:rPr lang="ko-KR" altLang="en-US" b="1" dirty="0" smtClean="0"/>
              <a:t>지원하는 최적화된 </a:t>
            </a:r>
            <a:r>
              <a:rPr lang="ko-KR" altLang="en-US" b="1" dirty="0"/>
              <a:t>그래픽</a:t>
            </a:r>
            <a:r>
              <a:rPr lang="en-US" altLang="ko-KR" b="1" dirty="0"/>
              <a:t>(Optimized graphics)</a:t>
            </a:r>
            <a:r>
              <a:rPr lang="ko-KR" altLang="en-US" dirty="0"/>
              <a:t> </a:t>
            </a:r>
          </a:p>
          <a:p>
            <a:pPr fontAlgn="base"/>
            <a:r>
              <a:rPr lang="en-US" altLang="ko-KR" b="1" dirty="0" smtClean="0"/>
              <a:t>SQLite </a:t>
            </a:r>
            <a:r>
              <a:rPr lang="ko-KR" altLang="en-US" b="1" dirty="0"/>
              <a:t>데이터베이스 지원</a:t>
            </a:r>
            <a:endParaRPr lang="ko-KR" altLang="en-US" dirty="0"/>
          </a:p>
          <a:p>
            <a:pPr fontAlgn="base"/>
            <a:r>
              <a:rPr lang="ko-KR" altLang="en-US" b="1" dirty="0" smtClean="0"/>
              <a:t>각종 </a:t>
            </a:r>
            <a:r>
              <a:rPr lang="ko-KR" altLang="en-US" b="1" dirty="0"/>
              <a:t>오디오</a:t>
            </a:r>
            <a:r>
              <a:rPr lang="en-US" altLang="ko-KR" b="1" dirty="0"/>
              <a:t>, </a:t>
            </a:r>
            <a:r>
              <a:rPr lang="ko-KR" altLang="en-US" b="1" dirty="0"/>
              <a:t>비디오 규격 지원</a:t>
            </a:r>
            <a:r>
              <a:rPr lang="en-US" altLang="ko-KR" dirty="0"/>
              <a:t>(MPEG4, H.264, MP3, AAC, AMR, JPG, PNG, GIF)</a:t>
            </a:r>
            <a:endParaRPr lang="ko-KR" altLang="en-US" dirty="0"/>
          </a:p>
          <a:p>
            <a:pPr fontAlgn="base"/>
            <a:r>
              <a:rPr lang="ko-KR" altLang="en-US" b="1" dirty="0" err="1" smtClean="0"/>
              <a:t>블루투스</a:t>
            </a:r>
            <a:r>
              <a:rPr lang="en-US" altLang="ko-KR" b="1" dirty="0"/>
              <a:t>, EDGE, 3G, </a:t>
            </a:r>
            <a:r>
              <a:rPr lang="en-US" altLang="ko-KR" b="1" dirty="0" err="1"/>
              <a:t>WiFi</a:t>
            </a:r>
            <a:r>
              <a:rPr lang="en-US" altLang="ko-KR" b="1" dirty="0"/>
              <a:t> </a:t>
            </a:r>
            <a:r>
              <a:rPr lang="ko-KR" altLang="en-US" b="1" dirty="0"/>
              <a:t>지원</a:t>
            </a:r>
            <a:endParaRPr lang="ko-KR" altLang="en-US" dirty="0"/>
          </a:p>
          <a:p>
            <a:pPr fontAlgn="base"/>
            <a:r>
              <a:rPr lang="ko-KR" altLang="en-US" b="1" dirty="0" smtClean="0"/>
              <a:t>카메라</a:t>
            </a:r>
            <a:r>
              <a:rPr lang="en-US" altLang="ko-KR" b="1" dirty="0"/>
              <a:t>, GPS, </a:t>
            </a:r>
            <a:r>
              <a:rPr lang="ko-KR" altLang="en-US" b="1" dirty="0" err="1"/>
              <a:t>나침판</a:t>
            </a:r>
            <a:r>
              <a:rPr lang="en-US" altLang="ko-KR" b="1" dirty="0"/>
              <a:t>, </a:t>
            </a:r>
            <a:r>
              <a:rPr lang="ko-KR" altLang="en-US" b="1" dirty="0" err="1"/>
              <a:t>기속도계</a:t>
            </a:r>
            <a:r>
              <a:rPr lang="ko-KR" altLang="en-US" b="1" dirty="0"/>
              <a:t> 지원</a:t>
            </a:r>
            <a:endParaRPr lang="ko-KR" altLang="en-US" dirty="0"/>
          </a:p>
          <a:p>
            <a:pPr fontAlgn="base"/>
            <a:r>
              <a:rPr lang="ko-KR" altLang="en-US" b="1" dirty="0" smtClean="0"/>
              <a:t>풍부한 </a:t>
            </a:r>
            <a:r>
              <a:rPr lang="ko-KR" altLang="en-US" b="1" dirty="0"/>
              <a:t>개발 환경 제공 </a:t>
            </a:r>
            <a:r>
              <a:rPr lang="ko-KR" altLang="en-US" b="1" dirty="0" smtClean="0"/>
              <a:t>장치</a:t>
            </a:r>
            <a:endParaRPr lang="ko-KR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276442992" descr="EMB00001278131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260" y="159164"/>
            <a:ext cx="2424188" cy="135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23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새로운 자바 가상 머신 </a:t>
            </a:r>
            <a:r>
              <a:rPr lang="en-US" altLang="ko-KR" dirty="0" smtClean="0"/>
              <a:t>ART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ART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4.4</a:t>
            </a:r>
            <a:r>
              <a:rPr lang="ko-KR" altLang="en-US" dirty="0" smtClean="0"/>
              <a:t>에서 새로 배포되는 자바 가상 머신</a:t>
            </a:r>
            <a:endParaRPr lang="en-US" altLang="ko-KR" dirty="0" smtClean="0"/>
          </a:p>
          <a:p>
            <a:r>
              <a:rPr lang="ko-KR" altLang="en-US" dirty="0" smtClean="0"/>
              <a:t>사용자는 </a:t>
            </a:r>
            <a:r>
              <a:rPr lang="ko-KR" altLang="en-US" dirty="0" err="1" smtClean="0"/>
              <a:t>달빅과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ART </a:t>
            </a:r>
            <a:r>
              <a:rPr lang="ko-KR" altLang="en-US" dirty="0" smtClean="0"/>
              <a:t>중에서 하나를 선택할 수 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ART</a:t>
            </a:r>
            <a:r>
              <a:rPr lang="ko-KR" altLang="en-US" dirty="0" smtClean="0"/>
              <a:t>의 특징</a:t>
            </a:r>
            <a:endParaRPr lang="en-US" altLang="ko-KR" dirty="0" smtClean="0"/>
          </a:p>
          <a:p>
            <a:pPr lvl="1"/>
            <a:r>
              <a:rPr lang="en-US" altLang="ko-KR" b="1" dirty="0"/>
              <a:t>Ahead-of-time (AOT) </a:t>
            </a:r>
            <a:r>
              <a:rPr lang="ko-KR" altLang="en-US" b="1" dirty="0" smtClean="0"/>
              <a:t>컴파일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달빅은</a:t>
            </a:r>
            <a:r>
              <a:rPr lang="ko-KR" altLang="en-US" b="1" dirty="0" smtClean="0"/>
              <a:t> 필요할 때마다 </a:t>
            </a:r>
            <a:r>
              <a:rPr lang="ko-KR" altLang="en-US" b="1" dirty="0" err="1" smtClean="0"/>
              <a:t>앱을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컴파일하여서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앱을</a:t>
            </a:r>
            <a:r>
              <a:rPr lang="ko-KR" altLang="en-US" b="1" dirty="0" smtClean="0"/>
              <a:t> 실행한다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하지만 </a:t>
            </a:r>
            <a:r>
              <a:rPr lang="en-US" altLang="ko-KR" b="1" dirty="0" smtClean="0"/>
              <a:t>ART</a:t>
            </a:r>
            <a:r>
              <a:rPr lang="ko-KR" altLang="en-US" b="1" dirty="0" smtClean="0"/>
              <a:t>는 미리 </a:t>
            </a:r>
            <a:r>
              <a:rPr lang="ko-KR" altLang="en-US" b="1" dirty="0" err="1" smtClean="0"/>
              <a:t>앱을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컴파일한다</a:t>
            </a:r>
            <a:r>
              <a:rPr lang="en-US" altLang="ko-KR" b="1" dirty="0" smtClean="0"/>
              <a:t>.</a:t>
            </a:r>
          </a:p>
          <a:p>
            <a:pPr lvl="1"/>
            <a:r>
              <a:rPr lang="ko-KR" altLang="en-US" b="1" dirty="0" smtClean="0"/>
              <a:t>향상된 </a:t>
            </a:r>
            <a:r>
              <a:rPr lang="ko-KR" altLang="en-US" b="1" dirty="0" err="1" smtClean="0"/>
              <a:t>가비지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콜렉션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디버깅 향상</a:t>
            </a:r>
            <a:endParaRPr lang="en-US" altLang="ko-KR" dirty="0" smtClean="0"/>
          </a:p>
        </p:txBody>
      </p:sp>
      <p:pic>
        <p:nvPicPr>
          <p:cNvPr id="7170" name="Picture 2" descr="http://habrastorage.org/getpro/habr/comment_images/1f2/9f8/889/1f29f888977fff69c6c6df99b03a157d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414054"/>
            <a:ext cx="5040560" cy="241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30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안드로이드의</a:t>
            </a:r>
            <a:r>
              <a:rPr lang="ko-KR" altLang="en-US" dirty="0" smtClean="0"/>
              <a:t> 구조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261" y="0"/>
            <a:ext cx="7482739" cy="674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8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애플리케이션 의 기초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애플리케이션 실행 단계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6" y="2276872"/>
            <a:ext cx="812334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4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894714"/>
            <a:ext cx="3585680" cy="34146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컴포넌트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애플리케이션은 컴포넌트로 이루어진다</a:t>
            </a:r>
            <a:r>
              <a:rPr lang="en-US" altLang="ko-KR" dirty="0" smtClean="0"/>
              <a:t>.</a:t>
            </a:r>
          </a:p>
          <a:p>
            <a:pPr lvl="1" fontAlgn="base"/>
            <a:r>
              <a:rPr lang="ko-KR" altLang="en-US" dirty="0" err="1" smtClean="0"/>
              <a:t>액티비티</a:t>
            </a:r>
            <a:r>
              <a:rPr lang="en-US" altLang="ko-KR" dirty="0" smtClean="0"/>
              <a:t>(activity)</a:t>
            </a:r>
            <a:endParaRPr lang="ko-KR" altLang="en-US" dirty="0"/>
          </a:p>
          <a:p>
            <a:pPr lvl="1" fontAlgn="base"/>
            <a:r>
              <a:rPr lang="ko-KR" altLang="en-US" dirty="0" smtClean="0"/>
              <a:t>서비스</a:t>
            </a:r>
            <a:r>
              <a:rPr lang="en-US" altLang="ko-KR" dirty="0" smtClean="0"/>
              <a:t>(service)</a:t>
            </a:r>
            <a:endParaRPr lang="ko-KR" altLang="en-US" dirty="0"/>
          </a:p>
          <a:p>
            <a:pPr lvl="1" fontAlgn="base"/>
            <a:r>
              <a:rPr lang="ko-KR" altLang="en-US" dirty="0" smtClean="0"/>
              <a:t>방송 수신자</a:t>
            </a:r>
            <a:r>
              <a:rPr lang="en-US" altLang="ko-KR" dirty="0" smtClean="0"/>
              <a:t>(broadcast </a:t>
            </a:r>
            <a:r>
              <a:rPr lang="en-US" altLang="ko-KR" dirty="0" err="1" smtClean="0"/>
              <a:t>reciver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pPr lvl="1" fontAlgn="base"/>
            <a:r>
              <a:rPr lang="ko-KR" altLang="en-US" dirty="0" err="1" smtClean="0"/>
              <a:t>컨텐트</a:t>
            </a:r>
            <a:r>
              <a:rPr lang="ko-KR" altLang="en-US" dirty="0" smtClean="0"/>
              <a:t> 제공자</a:t>
            </a:r>
            <a:r>
              <a:rPr lang="en-US" altLang="ko-KR" dirty="0" smtClean="0"/>
              <a:t>(content provider)</a:t>
            </a:r>
            <a:endParaRPr lang="ko-KR" altLang="en-US" dirty="0"/>
          </a:p>
          <a:p>
            <a:pPr marL="365760" lvl="1" indent="0"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7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사용자 인터페이스 화면을 가지는 하나의 </a:t>
            </a:r>
            <a:r>
              <a:rPr lang="ko-KR" altLang="en-US" dirty="0" smtClean="0"/>
              <a:t>작업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204864"/>
            <a:ext cx="687257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7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이번 주의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안드로이드 개발 도구를 성공적으로 설치한다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“Hello World!” </a:t>
            </a:r>
            <a:r>
              <a:rPr lang="ko-KR" altLang="en-US" dirty="0" smtClean="0"/>
              <a:t>프로그램을 컴파일하여 실행한다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636912"/>
            <a:ext cx="4123856" cy="402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5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액티비티의</a:t>
            </a:r>
            <a:r>
              <a:rPr lang="ko-KR" altLang="en-US" dirty="0" smtClean="0"/>
              <a:t>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액티비티들이</a:t>
            </a:r>
            <a:r>
              <a:rPr lang="ko-KR" altLang="en-US" dirty="0" smtClean="0"/>
              <a:t> 모여서 애플리케이션이 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09" y="2348880"/>
            <a:ext cx="613229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7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백그라운드에서 실행되는 컴포넌트로서 오랫동안 실행되는 작업이나 원격 프로세스를 위한 </a:t>
            </a:r>
            <a:r>
              <a:rPr lang="ko-KR" altLang="en-US" dirty="0" smtClean="0"/>
              <a:t>작업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배경 음악을 연주하는 작업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92" y="2924944"/>
            <a:ext cx="4397908" cy="2880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45" y="2924944"/>
            <a:ext cx="3459590" cy="313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5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045972"/>
            <a:ext cx="4176464" cy="51193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방송 수신자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방송을 받고 반응하는 컴포넌트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88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콘텐트 제공자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데이터를 관리하고 다른 애플리케이션에게 제공하는 </a:t>
            </a:r>
            <a:r>
              <a:rPr lang="ko-KR" altLang="en-US" dirty="0" smtClean="0"/>
              <a:t>컴포넌트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0" y="2780927"/>
            <a:ext cx="4032448" cy="29578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572" y="2762085"/>
            <a:ext cx="3223507" cy="212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0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PC</a:t>
            </a:r>
            <a:r>
              <a:rPr lang="ko-KR" altLang="en-US" dirty="0" smtClean="0"/>
              <a:t>의 애플리케이션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28800"/>
            <a:ext cx="6408712" cy="335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2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안드로이드에서는</a:t>
            </a:r>
            <a:r>
              <a:rPr lang="ko-KR" altLang="en-US" dirty="0" smtClean="0"/>
              <a:t> 다른 컴포넌트를 사용할 수 있다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79" y="1700808"/>
            <a:ext cx="5917846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7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애플리케이션에서 사용자가 사진을 촬영하도록 하고 </a:t>
            </a:r>
            <a:r>
              <a:rPr lang="ko-KR" altLang="en-US" dirty="0" smtClean="0"/>
              <a:t>싶은 경우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36" y="2492896"/>
            <a:ext cx="588306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4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7" y="2564904"/>
            <a:ext cx="5598346" cy="37444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인텐트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애플리케이션의 의도를 적어서 </a:t>
            </a:r>
            <a:r>
              <a:rPr lang="ko-KR" altLang="en-US" dirty="0" err="1"/>
              <a:t>안드로이드에</a:t>
            </a:r>
            <a:r>
              <a:rPr lang="ko-KR" altLang="en-US" dirty="0"/>
              <a:t> 전달하면 </a:t>
            </a:r>
            <a:r>
              <a:rPr lang="ko-KR" altLang="en-US" dirty="0" err="1"/>
              <a:t>안드로이드가</a:t>
            </a:r>
            <a:r>
              <a:rPr lang="ko-KR" altLang="en-US" dirty="0"/>
              <a:t> 가장 적절한 컴포넌트를 찾아서 활성화하고 실행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56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인텐트</a:t>
            </a:r>
            <a:r>
              <a:rPr lang="ko-KR" altLang="en-US" dirty="0" smtClean="0"/>
              <a:t> 사용의 예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00808"/>
            <a:ext cx="6749194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7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매니페스트</a:t>
            </a:r>
            <a:r>
              <a:rPr lang="ko-KR" altLang="en-US" dirty="0" smtClean="0"/>
              <a:t> 파일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적재목록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적하목록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054" y="2204864"/>
            <a:ext cx="5205242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6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스마트폰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스마트폰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컴퓨터 </a:t>
            </a:r>
            <a:r>
              <a:rPr lang="en-US" altLang="ko-KR" dirty="0" smtClean="0"/>
              <a:t>+ mp3 </a:t>
            </a:r>
            <a:r>
              <a:rPr lang="ko-KR" altLang="en-US" dirty="0" smtClean="0"/>
              <a:t>플레이어</a:t>
            </a:r>
            <a:r>
              <a:rPr lang="en-US" altLang="ko-KR" dirty="0" smtClean="0"/>
              <a:t> + </a:t>
            </a:r>
            <a:r>
              <a:rPr lang="ko-KR" altLang="en-US" dirty="0" smtClean="0"/>
              <a:t>휴대용 게임기</a:t>
            </a:r>
            <a:endParaRPr lang="en-US" altLang="ko-KR" dirty="0" smtClean="0"/>
          </a:p>
          <a:p>
            <a:r>
              <a:rPr lang="ko-KR" altLang="en-US" dirty="0" smtClean="0"/>
              <a:t>다양한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설치 가능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80928"/>
            <a:ext cx="3456384" cy="321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7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XML</a:t>
            </a:r>
            <a:r>
              <a:rPr lang="ko-KR" altLang="en-US" dirty="0"/>
              <a:t>은 </a:t>
            </a:r>
            <a:r>
              <a:rPr lang="ko-KR" altLang="en-US" dirty="0" err="1"/>
              <a:t>안드로이드에서</a:t>
            </a:r>
            <a:r>
              <a:rPr lang="ko-KR" altLang="en-US" dirty="0"/>
              <a:t> 아주 많이 사용된다</a:t>
            </a:r>
            <a:r>
              <a:rPr lang="en-US" altLang="ko-KR" dirty="0"/>
              <a:t>. </a:t>
            </a:r>
          </a:p>
          <a:p>
            <a:pPr fontAlgn="base"/>
            <a:r>
              <a:rPr lang="en-US" altLang="ko-KR" dirty="0" smtClean="0"/>
              <a:t>SGML</a:t>
            </a:r>
            <a:r>
              <a:rPr lang="ko-KR" altLang="en-US" dirty="0"/>
              <a:t>의 부분 집합으로 웹 상에서 구조화된 텍스트 형식의 문서를 전송하고 수신하며 처리가 가능하도록 만든 </a:t>
            </a:r>
            <a:r>
              <a:rPr lang="ko-KR" altLang="en-US" dirty="0" err="1"/>
              <a:t>마크업</a:t>
            </a:r>
            <a:r>
              <a:rPr lang="ko-KR" altLang="en-US" dirty="0"/>
              <a:t> 언어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17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매니페스트</a:t>
            </a:r>
            <a:r>
              <a:rPr lang="ko-KR" altLang="en-US" dirty="0" smtClean="0"/>
              <a:t> 파일의 예</a:t>
            </a:r>
            <a:endParaRPr lang="ko-KR" altLang="en-US" dirty="0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61" y="1588691"/>
            <a:ext cx="8055034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1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매니페스트</a:t>
            </a:r>
            <a:r>
              <a:rPr lang="ko-KR" altLang="en-US" dirty="0" smtClean="0"/>
              <a:t> 파일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XML</a:t>
            </a:r>
            <a:r>
              <a:rPr lang="ko-KR" altLang="en-US" dirty="0" smtClean="0"/>
              <a:t>을 사용한다</a:t>
            </a:r>
            <a:r>
              <a:rPr lang="en-US" altLang="ko-KR" dirty="0" smtClean="0"/>
              <a:t>. </a:t>
            </a:r>
          </a:p>
          <a:p>
            <a:pPr lvl="1" fontAlgn="base"/>
            <a:r>
              <a:rPr lang="en-US" altLang="ko-KR" dirty="0" smtClean="0"/>
              <a:t>&lt;</a:t>
            </a:r>
            <a:r>
              <a:rPr lang="en-US" altLang="ko-KR" dirty="0"/>
              <a:t>activity&gt; </a:t>
            </a:r>
            <a:r>
              <a:rPr lang="ko-KR" altLang="en-US" dirty="0"/>
              <a:t>요소 </a:t>
            </a:r>
            <a:r>
              <a:rPr lang="en-US" altLang="ko-KR" dirty="0" smtClean="0"/>
              <a:t>: </a:t>
            </a:r>
            <a:r>
              <a:rPr lang="ko-KR" altLang="en-US" dirty="0" err="1"/>
              <a:t>액티비티</a:t>
            </a:r>
            <a:r>
              <a:rPr lang="ko-KR" altLang="en-US" dirty="0"/>
              <a:t> 선언</a:t>
            </a:r>
          </a:p>
          <a:p>
            <a:pPr lvl="1" fontAlgn="base"/>
            <a:r>
              <a:rPr lang="en-US" altLang="ko-KR" dirty="0" smtClean="0"/>
              <a:t>&lt;</a:t>
            </a:r>
            <a:r>
              <a:rPr lang="en-US" altLang="ko-KR" dirty="0"/>
              <a:t>service&gt; </a:t>
            </a:r>
            <a:r>
              <a:rPr lang="ko-KR" altLang="en-US" dirty="0"/>
              <a:t>요소 </a:t>
            </a:r>
            <a:r>
              <a:rPr lang="en-US" altLang="ko-KR" dirty="0" smtClean="0"/>
              <a:t>: </a:t>
            </a:r>
            <a:r>
              <a:rPr lang="ko-KR" altLang="en-US" dirty="0"/>
              <a:t>서비스 선언</a:t>
            </a:r>
          </a:p>
          <a:p>
            <a:pPr lvl="1" fontAlgn="base"/>
            <a:r>
              <a:rPr lang="en-US" altLang="ko-KR" dirty="0" smtClean="0"/>
              <a:t>&lt;</a:t>
            </a:r>
            <a:r>
              <a:rPr lang="en-US" altLang="ko-KR" dirty="0"/>
              <a:t>receiver&gt; </a:t>
            </a:r>
            <a:r>
              <a:rPr lang="ko-KR" altLang="en-US" dirty="0"/>
              <a:t>요소 </a:t>
            </a:r>
            <a:r>
              <a:rPr lang="en-US" altLang="ko-KR" dirty="0" smtClean="0"/>
              <a:t>: </a:t>
            </a:r>
            <a:r>
              <a:rPr lang="ko-KR" altLang="en-US" dirty="0"/>
              <a:t>방송 수신자</a:t>
            </a:r>
          </a:p>
          <a:p>
            <a:pPr lvl="1" fontAlgn="base"/>
            <a:r>
              <a:rPr lang="en-US" altLang="ko-KR" dirty="0" smtClean="0"/>
              <a:t>&lt;</a:t>
            </a:r>
            <a:r>
              <a:rPr lang="en-US" altLang="ko-KR" dirty="0"/>
              <a:t>provider&gt; </a:t>
            </a:r>
            <a:r>
              <a:rPr lang="ko-KR" altLang="en-US" dirty="0"/>
              <a:t>요소 </a:t>
            </a:r>
            <a:r>
              <a:rPr lang="en-US" altLang="ko-KR" dirty="0" smtClean="0"/>
              <a:t>: </a:t>
            </a:r>
            <a:r>
              <a:rPr lang="ko-KR" altLang="en-US" dirty="0" err="1"/>
              <a:t>컨텐트</a:t>
            </a:r>
            <a:r>
              <a:rPr lang="ko-KR" altLang="en-US" dirty="0"/>
              <a:t> </a:t>
            </a:r>
            <a:r>
              <a:rPr lang="ko-KR" altLang="en-US" dirty="0" smtClean="0"/>
              <a:t>제공자</a:t>
            </a:r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082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안드로이드의</a:t>
            </a:r>
            <a:r>
              <a:rPr lang="ko-KR" altLang="en-US" dirty="0" smtClean="0"/>
              <a:t> 미래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44824"/>
            <a:ext cx="5858331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804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과정의 개요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44824"/>
            <a:ext cx="414337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56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과정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28800"/>
            <a:ext cx="40767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929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개발 </a:t>
            </a:r>
            <a:r>
              <a:rPr lang="ko-KR" altLang="en-US" dirty="0" smtClean="0"/>
              <a:t>도구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en-US" altLang="ko-KR" b="1" dirty="0"/>
              <a:t>JDK</a:t>
            </a:r>
            <a:endParaRPr lang="ko-KR" altLang="en-US" dirty="0"/>
          </a:p>
          <a:p>
            <a:pPr fontAlgn="base"/>
            <a:r>
              <a:rPr lang="ko-KR" altLang="en-US" b="1" dirty="0" err="1" smtClean="0"/>
              <a:t>안드로이드</a:t>
            </a:r>
            <a:r>
              <a:rPr lang="ko-KR" altLang="en-US" b="1" dirty="0" smtClean="0"/>
              <a:t> 스튜디오</a:t>
            </a:r>
            <a:r>
              <a:rPr lang="en-US" altLang="ko-KR" b="1" dirty="0" smtClean="0"/>
              <a:t>(android studio)</a:t>
            </a:r>
            <a:endParaRPr lang="ko-KR" altLang="en-US" dirty="0"/>
          </a:p>
          <a:p>
            <a:pPr fontAlgn="base"/>
            <a:r>
              <a:rPr lang="ko-KR" altLang="en-US" b="1" dirty="0" err="1" smtClean="0"/>
              <a:t>안드로이드</a:t>
            </a:r>
            <a:r>
              <a:rPr lang="ko-KR" altLang="en-US" b="1" dirty="0" smtClean="0"/>
              <a:t> </a:t>
            </a:r>
            <a:r>
              <a:rPr lang="en-US" altLang="ko-KR" b="1" dirty="0"/>
              <a:t>SDK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47864" y="3503619"/>
            <a:ext cx="391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안드로이드</a:t>
            </a:r>
            <a:r>
              <a:rPr lang="en-US" altLang="ko-KR" dirty="0" smtClean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스튜디오</a:t>
            </a:r>
            <a:r>
              <a:rPr lang="en-US" altLang="ko-KR" dirty="0" smtClean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번들 안에 포함</a:t>
            </a:r>
            <a:endParaRPr lang="ko-KR" altLang="en-US" dirty="0">
              <a:solidFill>
                <a:srgbClr val="FF0000"/>
              </a:solidFill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2987824" y="2708920"/>
            <a:ext cx="504056" cy="79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62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java.sun.com</a:t>
            </a:r>
          </a:p>
          <a:p>
            <a:r>
              <a:rPr lang="en-US" altLang="ko-KR" dirty="0"/>
              <a:t>JDK</a:t>
            </a:r>
            <a:r>
              <a:rPr lang="ko-KR" altLang="en-US" dirty="0"/>
              <a:t>는 </a:t>
            </a:r>
            <a:r>
              <a:rPr lang="en-US" altLang="ko-KR" b="1" dirty="0"/>
              <a:t>Java Development Kit</a:t>
            </a:r>
            <a:r>
              <a:rPr lang="ko-KR" altLang="en-US" dirty="0"/>
              <a:t>의 약자로 자바로 프로그램을 개발하는 데 필요한 개발 </a:t>
            </a:r>
            <a:r>
              <a:rPr lang="ko-KR" altLang="en-US" dirty="0" smtClean="0"/>
              <a:t>도구</a:t>
            </a:r>
            <a:endParaRPr lang="en-US" altLang="ko-KR" dirty="0" smtClean="0"/>
          </a:p>
          <a:p>
            <a:r>
              <a:rPr lang="en-US" altLang="ko-KR" dirty="0" smtClean="0"/>
              <a:t>JDK </a:t>
            </a:r>
            <a:r>
              <a:rPr lang="en-US" altLang="ko-KR" dirty="0"/>
              <a:t>7 </a:t>
            </a:r>
            <a:r>
              <a:rPr lang="ko-KR" altLang="en-US" dirty="0"/>
              <a:t>이후 버전이 필요하다</a:t>
            </a:r>
            <a:r>
              <a:rPr lang="en-US" altLang="ko-KR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455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JDK(</a:t>
            </a:r>
            <a:r>
              <a:rPr lang="en-US" altLang="ko-KR" b="1" dirty="0" smtClean="0"/>
              <a:t>Java </a:t>
            </a:r>
            <a:r>
              <a:rPr lang="en-US" altLang="ko-KR" b="1" dirty="0"/>
              <a:t>Development </a:t>
            </a:r>
            <a:r>
              <a:rPr lang="en-US" altLang="ko-KR" b="1" dirty="0" smtClean="0"/>
              <a:t>Kit)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470670"/>
            <a:ext cx="8348332" cy="47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0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56792"/>
            <a:ext cx="8601187" cy="489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6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운영 체제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구글의</a:t>
            </a:r>
            <a:r>
              <a:rPr lang="ko-KR" altLang="en-US" dirty="0"/>
              <a:t> </a:t>
            </a:r>
            <a:r>
              <a:rPr lang="ko-KR" altLang="en-US" dirty="0" err="1" smtClean="0"/>
              <a:t>안드로이드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애플의 </a:t>
            </a:r>
            <a:r>
              <a:rPr lang="en-US" altLang="ko-KR" dirty="0" smtClean="0"/>
              <a:t>iOS </a:t>
            </a:r>
          </a:p>
          <a:p>
            <a:r>
              <a:rPr lang="ko-KR" altLang="en-US" dirty="0"/>
              <a:t>마이크로소프트의 </a:t>
            </a:r>
            <a:r>
              <a:rPr lang="ko-KR" altLang="en-US" dirty="0" err="1" smtClean="0"/>
              <a:t>윈도폰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43823008" descr="EMB000072300d3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2852936"/>
            <a:ext cx="5544616" cy="367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25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75" y="1670272"/>
            <a:ext cx="8398546" cy="47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3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i="1" dirty="0" err="1" smtClean="0"/>
              <a:t>안드로이드</a:t>
            </a:r>
            <a:r>
              <a:rPr lang="ko-KR" altLang="en-US" b="1" i="1" dirty="0" smtClean="0"/>
              <a:t> 스튜디오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그레이들</a:t>
            </a:r>
            <a:r>
              <a:rPr lang="en-US" altLang="ko-KR" dirty="0"/>
              <a:t>(</a:t>
            </a:r>
            <a:r>
              <a:rPr lang="en-US" altLang="ko-KR" dirty="0" err="1"/>
              <a:t>Gradle</a:t>
            </a:r>
            <a:r>
              <a:rPr lang="en-US" altLang="ko-KR" dirty="0"/>
              <a:t>) </a:t>
            </a:r>
            <a:r>
              <a:rPr lang="ko-KR" altLang="en-US" dirty="0"/>
              <a:t>기반의 유연한 </a:t>
            </a:r>
            <a:r>
              <a:rPr lang="ko-KR" altLang="en-US" dirty="0" err="1"/>
              <a:t>빌드</a:t>
            </a:r>
            <a:r>
              <a:rPr lang="ko-KR" altLang="en-US" dirty="0"/>
              <a:t> 시스템</a:t>
            </a:r>
          </a:p>
          <a:p>
            <a:pPr lvl="0" fontAlgn="base"/>
            <a:r>
              <a:rPr lang="ko-KR" altLang="en-US" dirty="0"/>
              <a:t>다중 </a:t>
            </a:r>
            <a:r>
              <a:rPr lang="en-US" altLang="ko-KR" dirty="0" err="1"/>
              <a:t>apk</a:t>
            </a:r>
            <a:r>
              <a:rPr lang="en-US" altLang="ko-KR" dirty="0"/>
              <a:t> </a:t>
            </a:r>
            <a:r>
              <a:rPr lang="ko-KR" altLang="en-US" dirty="0"/>
              <a:t>파일 생성 시스템</a:t>
            </a:r>
          </a:p>
          <a:p>
            <a:pPr lvl="0" fontAlgn="base"/>
            <a:r>
              <a:rPr lang="ko-KR" altLang="en-US" dirty="0" err="1"/>
              <a:t>앱의</a:t>
            </a:r>
            <a:r>
              <a:rPr lang="ko-KR" altLang="en-US" dirty="0"/>
              <a:t> 공통 특징을 지원하는 코드 </a:t>
            </a:r>
            <a:r>
              <a:rPr lang="ko-KR" altLang="en-US" dirty="0" err="1"/>
              <a:t>템플레이트</a:t>
            </a:r>
            <a:r>
              <a:rPr lang="ko-KR" altLang="en-US" dirty="0"/>
              <a:t> 제공</a:t>
            </a:r>
          </a:p>
          <a:p>
            <a:pPr lvl="0" fontAlgn="base"/>
            <a:r>
              <a:rPr lang="ko-KR" altLang="en-US" dirty="0"/>
              <a:t>마우스 </a:t>
            </a:r>
            <a:r>
              <a:rPr lang="ko-KR" altLang="en-US" dirty="0" err="1"/>
              <a:t>드래그앤</a:t>
            </a:r>
            <a:r>
              <a:rPr lang="ko-KR" altLang="en-US" dirty="0"/>
              <a:t> </a:t>
            </a:r>
            <a:r>
              <a:rPr lang="ko-KR" altLang="en-US" dirty="0" err="1"/>
              <a:t>드롭</a:t>
            </a:r>
            <a:r>
              <a:rPr lang="ko-KR" altLang="en-US" dirty="0"/>
              <a:t> 방식의 테마 편집이 가능한 레이아웃 에디터</a:t>
            </a:r>
          </a:p>
          <a:p>
            <a:pPr lvl="0" fontAlgn="base"/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ko-KR" altLang="en-US" dirty="0" err="1"/>
              <a:t>클라우드</a:t>
            </a:r>
            <a:r>
              <a:rPr lang="ko-KR" altLang="en-US" dirty="0"/>
              <a:t> 플랫폼 지원 내장</a:t>
            </a:r>
            <a:r>
              <a:rPr lang="en-US" altLang="ko-KR" dirty="0"/>
              <a:t>: </a:t>
            </a:r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ko-KR" altLang="en-US" dirty="0" err="1"/>
              <a:t>클라우드</a:t>
            </a:r>
            <a:r>
              <a:rPr lang="ko-KR" altLang="en-US" dirty="0"/>
              <a:t> </a:t>
            </a:r>
            <a:r>
              <a:rPr lang="ko-KR" altLang="en-US" dirty="0" err="1"/>
              <a:t>메시징과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엔진을 쉽게 통합할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834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스튜디오 설치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48" y="1628800"/>
            <a:ext cx="84582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69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스튜디오 설치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628800"/>
            <a:ext cx="7343233" cy="45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12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스튜디오 설치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6" y="1772816"/>
            <a:ext cx="7832154" cy="431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57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스튜디오 실행</a:t>
            </a:r>
            <a:endParaRPr lang="ko-KR" altLang="en-US" dirty="0"/>
          </a:p>
        </p:txBody>
      </p:sp>
      <p:pic>
        <p:nvPicPr>
          <p:cNvPr id="2049" name="_x296685696" descr="EMB000010301eb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712" y="1700808"/>
            <a:ext cx="5184576" cy="416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878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안드로이드 버전 추가 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SDK Manager</a:t>
            </a:r>
            <a:r>
              <a:rPr lang="ko-KR" altLang="en-US" dirty="0"/>
              <a:t>를 실행하여서 추가적으로 필요한 </a:t>
            </a:r>
            <a:r>
              <a:rPr lang="ko-KR" altLang="en-US" dirty="0" err="1"/>
              <a:t>안드로이드</a:t>
            </a:r>
            <a:r>
              <a:rPr lang="ko-KR" altLang="en-US" dirty="0"/>
              <a:t> 버전을 </a:t>
            </a:r>
            <a:r>
              <a:rPr lang="ko-KR" altLang="en-US" dirty="0" err="1" smtClean="0"/>
              <a:t>다운로드할</a:t>
            </a:r>
            <a:r>
              <a:rPr lang="ko-KR" altLang="en-US" dirty="0" smtClean="0"/>
              <a:t>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64904"/>
            <a:ext cx="6593929" cy="376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6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SDK  Manager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628800"/>
            <a:ext cx="6969354" cy="470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7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첫 번째 앱 만들기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028825"/>
            <a:ext cx="74771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72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첫 번째 프로젝트 만들기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556792"/>
            <a:ext cx="6599312" cy="476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94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운영 체제 비교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1340768"/>
            <a:ext cx="766762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7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첫 번째 프로젝트 만들기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81" y="1628800"/>
            <a:ext cx="7969134" cy="451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01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첫 번째 프로젝트 만들기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50" y="1628800"/>
            <a:ext cx="826749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07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첫 번째 프로젝트 만들기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556792"/>
            <a:ext cx="6187405" cy="44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920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스튜디오의 메인 화면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35" y="1412776"/>
            <a:ext cx="858202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946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컴파일 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00808"/>
            <a:ext cx="8767980" cy="477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741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에뮬레이터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이종 개발 환경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6904208" cy="40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8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앱 실행하기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38" y="1484784"/>
            <a:ext cx="7852420" cy="476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5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190893"/>
            <a:ext cx="8153400" cy="990600"/>
          </a:xfrm>
        </p:spPr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에뮬레이터 확인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556792"/>
            <a:ext cx="6737366" cy="46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73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생성된 에뮬레이터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84784"/>
            <a:ext cx="7146634" cy="485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532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생성된 에뮬레이터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16" y="1412776"/>
            <a:ext cx="7319064" cy="502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04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운영 체제 비교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72771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5" y="980727"/>
            <a:ext cx="5894382" cy="57534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7441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_x296689712" descr="EMB000010301ed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700808"/>
            <a:ext cx="2592288" cy="454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197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애플리케이션 마켓의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개발자와 소비자가 만나는 공간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39" y="2300561"/>
            <a:ext cx="742093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6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안드로이드의</a:t>
            </a:r>
            <a:r>
              <a:rPr lang="ko-KR" altLang="en-US" dirty="0" smtClean="0"/>
              <a:t> 기능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구글의</a:t>
            </a:r>
            <a:r>
              <a:rPr lang="ko-KR" altLang="en-US" dirty="0" smtClean="0"/>
              <a:t> 홈페이지 참조</a:t>
            </a:r>
            <a:r>
              <a:rPr lang="en-US" altLang="ko-KR" dirty="0" smtClean="0"/>
              <a:t>: developer.android.com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76872"/>
            <a:ext cx="7092280" cy="3641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67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안드로이드의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역사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2005</a:t>
            </a:r>
            <a:r>
              <a:rPr lang="ko-KR" altLang="en-US" dirty="0" smtClean="0"/>
              <a:t>년에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㈜ 인수</a:t>
            </a:r>
            <a:endParaRPr lang="en-US" altLang="ko-KR" dirty="0" smtClean="0"/>
          </a:p>
          <a:p>
            <a:r>
              <a:rPr lang="en-US" altLang="ko-KR" dirty="0" smtClean="0"/>
              <a:t>2007</a:t>
            </a:r>
            <a:r>
              <a:rPr lang="ko-KR" altLang="en-US" dirty="0" smtClean="0"/>
              <a:t>년에 </a:t>
            </a:r>
            <a:r>
              <a:rPr lang="en-US" altLang="ko-KR" dirty="0"/>
              <a:t>OHA(Open Handset Alliance)</a:t>
            </a:r>
            <a:r>
              <a:rPr lang="ko-KR" altLang="en-US" dirty="0"/>
              <a:t>라는 </a:t>
            </a:r>
            <a:r>
              <a:rPr lang="ko-KR" altLang="en-US" dirty="0" smtClean="0"/>
              <a:t>컨소시엄 구성</a:t>
            </a:r>
            <a:endParaRPr lang="en-US" altLang="ko-KR" dirty="0" smtClean="0"/>
          </a:p>
          <a:p>
            <a:r>
              <a:rPr lang="en-US" altLang="ko-KR" dirty="0" smtClean="0"/>
              <a:t>2007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SDK 1.0 </a:t>
            </a:r>
            <a:r>
              <a:rPr lang="ko-KR" altLang="en-US" dirty="0" smtClean="0"/>
              <a:t>발표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최초의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폰</a:t>
            </a:r>
            <a:r>
              <a:rPr lang="en-US" altLang="ko-KR" dirty="0" smtClean="0"/>
              <a:t>: HTC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G1</a:t>
            </a:r>
            <a:endParaRPr lang="ko-KR" altLang="en-US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284984"/>
            <a:ext cx="2592288" cy="32820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23928" y="5837202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앤디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루빈→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61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제1장 파이썬 소개(강의)</Template>
  <TotalTime>451</TotalTime>
  <Words>640</Words>
  <Application>Microsoft Office PowerPoint</Application>
  <PresentationFormat>화면 슬라이드 쇼(4:3)</PresentationFormat>
  <Paragraphs>161</Paragraphs>
  <Slides>61</Slides>
  <Notes>26</Notes>
  <HiddenSlides>0</HiddenSlides>
  <MMClips>3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2" baseType="lpstr">
      <vt:lpstr>가을</vt:lpstr>
      <vt:lpstr>그림으로 쉽게 설명하는 안드로이드 프로그래밍(오레오 버전)</vt:lpstr>
      <vt:lpstr>이번 주의 목표</vt:lpstr>
      <vt:lpstr>스마트폰 </vt:lpstr>
      <vt:lpstr>모바일 운영 체제</vt:lpstr>
      <vt:lpstr>모바일 운영 체제 비교</vt:lpstr>
      <vt:lpstr>모바일 운영 체제 비교</vt:lpstr>
      <vt:lpstr>애플리케이션 마켓의 개념</vt:lpstr>
      <vt:lpstr>안드로이드의 기능</vt:lpstr>
      <vt:lpstr>안드로이드의 역사</vt:lpstr>
      <vt:lpstr>안드로이드 버전</vt:lpstr>
      <vt:lpstr>안드로이드 버전</vt:lpstr>
      <vt:lpstr>안드로이드 8.0 (오레오)</vt:lpstr>
      <vt:lpstr>안드로이드 8.0</vt:lpstr>
      <vt:lpstr>안드로이드의 특징</vt:lpstr>
      <vt:lpstr>새로운 자바 가상 머신 ART</vt:lpstr>
      <vt:lpstr>안드로이드의 구조</vt:lpstr>
      <vt:lpstr>애플리케이션 의 기초 개념</vt:lpstr>
      <vt:lpstr>컴포넌트</vt:lpstr>
      <vt:lpstr>액티비티</vt:lpstr>
      <vt:lpstr>액티비티의 예</vt:lpstr>
      <vt:lpstr>서비스</vt:lpstr>
      <vt:lpstr>방송 수신자</vt:lpstr>
      <vt:lpstr>콘텐트 제공자</vt:lpstr>
      <vt:lpstr>PC의 애플리케이션</vt:lpstr>
      <vt:lpstr>안드로이드에서는 다른 컴포넌트를 사용할 수 있다</vt:lpstr>
      <vt:lpstr>예제 </vt:lpstr>
      <vt:lpstr>인텐트</vt:lpstr>
      <vt:lpstr>인텐트 사용의 예</vt:lpstr>
      <vt:lpstr>매니페스트 파일</vt:lpstr>
      <vt:lpstr>XML</vt:lpstr>
      <vt:lpstr>매니페스트 파일의 예</vt:lpstr>
      <vt:lpstr>매니페스트 파일</vt:lpstr>
      <vt:lpstr>안드로이드의 미래</vt:lpstr>
      <vt:lpstr>개발 과정의 개요</vt:lpstr>
      <vt:lpstr>개발 과정</vt:lpstr>
      <vt:lpstr>안드로이드 개발 도구</vt:lpstr>
      <vt:lpstr>JDK</vt:lpstr>
      <vt:lpstr>JDK(Java Development Kit)</vt:lpstr>
      <vt:lpstr>JDK </vt:lpstr>
      <vt:lpstr>JDK 설치</vt:lpstr>
      <vt:lpstr>안드로이드 스튜디오</vt:lpstr>
      <vt:lpstr>안드로이드 스튜디오 설치</vt:lpstr>
      <vt:lpstr>안드로이드 스튜디오 설치</vt:lpstr>
      <vt:lpstr>안드로이드 스튜디오 설치</vt:lpstr>
      <vt:lpstr>안드로이드 스튜디오 실행</vt:lpstr>
      <vt:lpstr>안드로이드 버전 추가 설치</vt:lpstr>
      <vt:lpstr>SDK  Manager</vt:lpstr>
      <vt:lpstr>첫 번째 앱 만들기</vt:lpstr>
      <vt:lpstr>첫 번째 프로젝트 만들기</vt:lpstr>
      <vt:lpstr>첫 번째 프로젝트 만들기</vt:lpstr>
      <vt:lpstr>첫 번째 프로젝트 만들기</vt:lpstr>
      <vt:lpstr>첫 번째 프로젝트 만들기</vt:lpstr>
      <vt:lpstr>안드로이드 스튜디오의 메인 화면</vt:lpstr>
      <vt:lpstr>컴파일 후</vt:lpstr>
      <vt:lpstr>안드로이드 에뮬레이터</vt:lpstr>
      <vt:lpstr>앱 실행하기</vt:lpstr>
      <vt:lpstr>안드로이드 에뮬레이터 확인</vt:lpstr>
      <vt:lpstr>생성된 에뮬레이터</vt:lpstr>
      <vt:lpstr>생성된 에뮬레이터</vt:lpstr>
      <vt:lpstr>실행 화면</vt:lpstr>
      <vt:lpstr>실행 화면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그림으로 쉽게 설명하는 안드로이드</dc:title>
  <dc:creator>chun</dc:creator>
  <cp:lastModifiedBy>Windows 사용자</cp:lastModifiedBy>
  <cp:revision>102</cp:revision>
  <dcterms:created xsi:type="dcterms:W3CDTF">2012-08-23T02:20:32Z</dcterms:created>
  <dcterms:modified xsi:type="dcterms:W3CDTF">2018-03-14T21:41:05Z</dcterms:modified>
</cp:coreProperties>
</file>